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"/>
  <Override PartName="/ppt/media/image12.svg" ContentType="image/svg"/>
  <Override PartName="/ppt/media/image14.svg" ContentType="image/svg"/>
  <Override PartName="/ppt/media/image6.svg" ContentType="image/svg"/>
  <Override PartName="/ppt/media/image8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E1B26AAC-3C6F-4996-B3B3-119D319AF789}" name="기본 구역">
          <p14:sldIdLst/>
        </p14:section>
        <p14:section id="{EE2B2F14-9BF9-49E6-9352-DEC195CC4171}" name="심플 스타일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id="{D08A8CBA-0251-4FF3-94DD-600A6C87BD3F}" name="아날로그 스타일">
          <p14:sldIdLst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50" y="288"/>
      </p:cViewPr>
      <p:guideLst>
        <p:guide orient="horz" pos="218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4.svg"  /><Relationship Id="rId2" Type="http://schemas.openxmlformats.org/officeDocument/2006/relationships/image" Target="../media/image5.png"  /><Relationship Id="rId3" Type="http://schemas.openxmlformats.org/officeDocument/2006/relationships/image" Target="../media/image6.svg"  /><Relationship Id="rId4" Type="http://schemas.openxmlformats.org/officeDocument/2006/relationships/image" Target="../media/image7.png"  /><Relationship Id="rId5" Type="http://schemas.openxmlformats.org/officeDocument/2006/relationships/image" Target="../media/image8.svg"  /><Relationship Id="rId6" Type="http://schemas.openxmlformats.org/officeDocument/2006/relationships/image" Target="../media/image9.png"  /><Relationship Id="rId7" Type="http://schemas.openxmlformats.org/officeDocument/2006/relationships/image" Target="../media/image10.svg"  /><Relationship Id="rId8" Type="http://schemas.openxmlformats.org/officeDocument/2006/relationships/image" Target="../media/image11.png"  /><Relationship Id="rId9" Type="http://schemas.openxmlformats.org/officeDocument/2006/relationships/image" Target="../media/image12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ks2019875071/AdvancedProgramming/tree/main/theGame" TargetMode="External"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Relationship Id="rId3" Type="http://schemas.openxmlformats.org/officeDocument/2006/relationships/hyperlink" Target="https://github.com/ks2019875071/AdvancedProgramming/tree/main/theGame" TargetMode="External"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hyperlink" Target="https://niqrid2020.pe.kr/flutter-%E1%84%92%E1%85%AA%E1%84%86%E1%85%A7%E1%86%AB%E1%84%8C%E1%85%A5%E1%86%AB%E1%84%92%E1%85%AA%E1%86%AB-%E1%84%92%E1%85%A1%E1%84%82%E1%85%B3%E1%86%AB-%E1%84%87%E1%85%A1%E1%86%BC%EB%B2%95/" TargetMode="External" /><Relationship Id="rId4" Type="http://schemas.openxmlformats.org/officeDocument/2006/relationships/hyperlink" Target="https://calvinjmkim.tistory.com/67" TargetMode="External" /><Relationship Id="rId5" Type="http://schemas.openxmlformats.org/officeDocument/2006/relationships/hyperlink" Target="https://flutter-ko.dev/docs/cookbook/navigation/named-routes" TargetMode="External" /><Relationship Id="rId6" Type="http://schemas.openxmlformats.org/officeDocument/2006/relationships/hyperlink" Target="https://hevton.tistory.com/486" TargetMode="External" /><Relationship Id="rId7" Type="http://schemas.openxmlformats.org/officeDocument/2006/relationships/hyperlink" Target="https://jacobko.info/flutter/flutter-02/" TargetMode="External" /><Relationship Id="rId8" Type="http://schemas.openxmlformats.org/officeDocument/2006/relationships/hyperlink" Target="https://beomseok95.tistory.com/310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Relationship Id="rId3" Type="http://schemas.openxmlformats.org/officeDocument/2006/relationships/hyperlink" Target="https://www.youtube.com/watch?v=4c36HNckh8A" TargetMode="External" /><Relationship Id="rId4" Type="http://schemas.openxmlformats.org/officeDocument/2006/relationships/hyperlink" Target="https://stackoverflow.com/questions/68359348/how-to-push-a-route-from-inside-the-body-of-a-scaffold-with-a-bottomnavigationba" TargetMode="External" /><Relationship Id="rId5" Type="http://schemas.openxmlformats.org/officeDocument/2006/relationships/hyperlink" Target="https://box-world.tistory.com/75" TargetMode="External" /><Relationship Id="rId6" Type="http://schemas.openxmlformats.org/officeDocument/2006/relationships/hyperlink" Target="https://fenderist.tistory.com/133" TargetMode="External" /><Relationship Id="rId7" Type="http://schemas.openxmlformats.org/officeDocument/2006/relationships/hyperlink" Target="https://childcare-daddy.tistory.com/2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youtube.com/watch?v=w0LOXLcVehA" TargetMode="External" /><Relationship Id="rId3" Type="http://schemas.openxmlformats.org/officeDocument/2006/relationships/hyperlink" Target="https://stackoverflow.com/questions/70590455/flutter-move-theme-themedata-to-a-separate-file" TargetMode="External" /><Relationship Id="rId4" Type="http://schemas.openxmlformats.org/officeDocument/2006/relationships/hyperlink" Target="https://yusaebyeol.blogspot.com/2020/05/" TargetMode="External" /><Relationship Id="rId5" Type="http://schemas.openxmlformats.org/officeDocument/2006/relationships/hyperlink" Target="https://yusaebyeol.blogspot.com/2020/05/powerpoint-template-free-download-ppt_10.html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0442DD49-009F-440C-B546-7FE7BFAA4762}"/>
              </a:ext>
            </a:extLst>
          </p:cNvPr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BFF52-517D-42D8-9C55-88CAD4E09811}"/>
              </a:ext>
            </a:extLst>
          </p:cNvPr>
          <p:cNvSpPr/>
          <p:nvPr/>
        </p:nvSpPr>
        <p:spPr>
          <a:xfrm>
            <a:off x="0" y="-127109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CAC43-CFC9-434A-AA94-BBB5AD0D155B}"/>
              </a:ext>
            </a:extLst>
          </p:cNvPr>
          <p:cNvSpPr txBox="1"/>
          <p:nvPr/>
        </p:nvSpPr>
        <p:spPr>
          <a:xfrm>
            <a:off x="538480" y="3120886"/>
            <a:ext cx="98155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고급프로그래밍</a:t>
            </a:r>
            <a:r>
              <a:rPr lang="en-US" altLang="ko-KR" sz="4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김주현 교수님 수업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9671-31E8-4161-BA7E-8751113CF33E}"/>
              </a:ext>
            </a:extLst>
          </p:cNvPr>
          <p:cNvSpPr txBox="1"/>
          <p:nvPr/>
        </p:nvSpPr>
        <p:spPr>
          <a:xfrm>
            <a:off x="538479" y="4127390"/>
            <a:ext cx="48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발표자    허 세연</a:t>
            </a:r>
            <a:endParaRPr lang="en-US" altLang="ko-KR" sz="4000">
              <a:solidFill>
                <a:schemeClr val="tx2">
                  <a:lumMod val="75000"/>
                </a:schemeClr>
              </a:solidFill>
              <a:latin typeface="+mj-ea"/>
              <a:ea typeface="나눔스퀘어 Light" panose="020B0600000101010101" pitchFamily="50" charset="-127"/>
            </a:endParaRPr>
          </a:p>
          <a:p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소프트웨어 학과 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2019875071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학번 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4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학년</a:t>
            </a:r>
            <a:endParaRPr lang="en-US" altLang="ko-KR" sz="2000">
              <a:solidFill>
                <a:schemeClr val="tx2">
                  <a:lumMod val="75000"/>
                </a:schemeClr>
              </a:solidFill>
              <a:latin typeface="+mj-ea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647A-2B55-3A53-50D8-A9CDFE6E6599}"/>
              </a:ext>
            </a:extLst>
          </p:cNvPr>
          <p:cNvSpPr txBox="1"/>
          <p:nvPr/>
        </p:nvSpPr>
        <p:spPr>
          <a:xfrm>
            <a:off x="7862645" y="3582550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경성 대학교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DABB9-4CAA-1A07-F0D0-7A51E8D9C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11" y="147333"/>
            <a:ext cx="1766226" cy="2084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A5CD7D-66C5-8653-54DC-F868F49A8E28}"/>
              </a:ext>
            </a:extLst>
          </p:cNvPr>
          <p:cNvSpPr/>
          <p:nvPr/>
        </p:nvSpPr>
        <p:spPr>
          <a:xfrm>
            <a:off x="10235811" y="147333"/>
            <a:ext cx="1766226" cy="2084999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9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3952240" y="2403396"/>
            <a:ext cx="4287520" cy="2865120"/>
          </a:xfrm>
          <a:custGeom>
            <a:avLst/>
            <a:gdLst>
              <a:gd name="connsiteX0" fmla="*/ 0 w 4287520"/>
              <a:gd name="connsiteY0" fmla="*/ 0 h 2865120"/>
              <a:gd name="connsiteX1" fmla="*/ 4287520 w 4287520"/>
              <a:gd name="connsiteY1" fmla="*/ 0 h 2865120"/>
              <a:gd name="connsiteX2" fmla="*/ 4287520 w 4287520"/>
              <a:gd name="connsiteY2" fmla="*/ 2865120 h 2865120"/>
              <a:gd name="connsiteX3" fmla="*/ 0 w 4287520"/>
              <a:gd name="connsiteY3" fmla="*/ 2865120 h 2865120"/>
              <a:gd name="connsiteX4" fmla="*/ 0 w 4287520"/>
              <a:gd name="connsiteY4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7520" h="2865120" fill="none" extrusionOk="0">
                <a:moveTo>
                  <a:pt x="0" y="0"/>
                </a:moveTo>
                <a:cubicBezTo>
                  <a:pt x="1217609" y="49092"/>
                  <a:pt x="2965409" y="100231"/>
                  <a:pt x="4287520" y="0"/>
                </a:cubicBezTo>
                <a:cubicBezTo>
                  <a:pt x="4237029" y="304061"/>
                  <a:pt x="4138218" y="2484375"/>
                  <a:pt x="4287520" y="2865120"/>
                </a:cubicBezTo>
                <a:cubicBezTo>
                  <a:pt x="2479615" y="2698881"/>
                  <a:pt x="2049811" y="2984141"/>
                  <a:pt x="0" y="2865120"/>
                </a:cubicBezTo>
                <a:cubicBezTo>
                  <a:pt x="-166270" y="1973364"/>
                  <a:pt x="33135" y="657200"/>
                  <a:pt x="0" y="0"/>
                </a:cubicBezTo>
                <a:close/>
              </a:path>
              <a:path w="4287520" h="2865120" stroke="0" extrusionOk="0">
                <a:moveTo>
                  <a:pt x="0" y="0"/>
                </a:moveTo>
                <a:cubicBezTo>
                  <a:pt x="1008552" y="-127415"/>
                  <a:pt x="2986567" y="-110586"/>
                  <a:pt x="4287520" y="0"/>
                </a:cubicBezTo>
                <a:cubicBezTo>
                  <a:pt x="4191386" y="545849"/>
                  <a:pt x="4451241" y="1675069"/>
                  <a:pt x="4287520" y="2865120"/>
                </a:cubicBezTo>
                <a:cubicBezTo>
                  <a:pt x="2872003" y="2915249"/>
                  <a:pt x="1796881" y="3011367"/>
                  <a:pt x="0" y="2865120"/>
                </a:cubicBezTo>
                <a:cubicBezTo>
                  <a:pt x="106652" y="1876249"/>
                  <a:pt x="-31159" y="890114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4742868" y="3286547"/>
            <a:ext cx="270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봐주셔서</a:t>
            </a:r>
            <a:endParaRPr lang="en-US" altLang="ko-KR" sz="3200" spc="-15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  <a:r>
              <a:rPr lang="en-US" altLang="ko-KR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리본: 위로 구부러지고 기울어짐 4">
            <a:extLst>
              <a:ext uri="{FF2B5EF4-FFF2-40B4-BE49-F238E27FC236}">
                <a16:creationId xmlns:a16="http://schemas.microsoft.com/office/drawing/2014/main" id="{E16A231D-1C11-35FD-70BF-51DC58789E05}"/>
              </a:ext>
            </a:extLst>
          </p:cNvPr>
          <p:cNvSpPr/>
          <p:nvPr/>
        </p:nvSpPr>
        <p:spPr>
          <a:xfrm>
            <a:off x="238766" y="625397"/>
            <a:ext cx="11734800" cy="1193244"/>
          </a:xfrm>
          <a:custGeom>
            <a:avLst/>
            <a:gdLst>
              <a:gd name="connsiteX0" fmla="*/ 0 w 11734800"/>
              <a:gd name="connsiteY0" fmla="*/ 1193244 h 1193244"/>
              <a:gd name="connsiteX1" fmla="*/ 2933700 w 11734800"/>
              <a:gd name="connsiteY1" fmla="*/ 1083812 h 1193244"/>
              <a:gd name="connsiteX2" fmla="*/ 1466850 w 11734800"/>
              <a:gd name="connsiteY2" fmla="*/ 1129408 h 1193244"/>
              <a:gd name="connsiteX3" fmla="*/ 10267950 w 11734800"/>
              <a:gd name="connsiteY3" fmla="*/ 1129408 h 1193244"/>
              <a:gd name="connsiteX4" fmla="*/ 8801100 w 11734800"/>
              <a:gd name="connsiteY4" fmla="*/ 1083812 h 1193244"/>
              <a:gd name="connsiteX5" fmla="*/ 11734800 w 11734800"/>
              <a:gd name="connsiteY5" fmla="*/ 1193244 h 1193244"/>
              <a:gd name="connsiteX6" fmla="*/ 10267950 w 11734800"/>
              <a:gd name="connsiteY6" fmla="*/ 605741 h 1193244"/>
              <a:gd name="connsiteX7" fmla="*/ 11734800 w 11734800"/>
              <a:gd name="connsiteY7" fmla="*/ 145910 h 1193244"/>
              <a:gd name="connsiteX8" fmla="*/ 10267950 w 11734800"/>
              <a:gd name="connsiteY8" fmla="*/ 82074 h 1193244"/>
              <a:gd name="connsiteX9" fmla="*/ 10267950 w 11734800"/>
              <a:gd name="connsiteY9" fmla="*/ 82074 h 1193244"/>
              <a:gd name="connsiteX10" fmla="*/ 1466850 w 11734800"/>
              <a:gd name="connsiteY10" fmla="*/ 82074 h 1193244"/>
              <a:gd name="connsiteX11" fmla="*/ 1466850 w 11734800"/>
              <a:gd name="connsiteY11" fmla="*/ 82074 h 1193244"/>
              <a:gd name="connsiteX12" fmla="*/ 0 w 11734800"/>
              <a:gd name="connsiteY12" fmla="*/ 145910 h 1193244"/>
              <a:gd name="connsiteX13" fmla="*/ 1466850 w 11734800"/>
              <a:gd name="connsiteY13" fmla="*/ 605741 h 1193244"/>
              <a:gd name="connsiteX14" fmla="*/ 0 w 11734800"/>
              <a:gd name="connsiteY14" fmla="*/ 1193244 h 1193244"/>
              <a:gd name="connsiteX0" fmla="*/ 2933700 w 11734800"/>
              <a:gd name="connsiteY0" fmla="*/ 1083812 h 1193244"/>
              <a:gd name="connsiteX1" fmla="*/ 2933700 w 11734800"/>
              <a:gd name="connsiteY1" fmla="*/ 1083812 h 1193244"/>
              <a:gd name="connsiteX2" fmla="*/ 1466850 w 11734800"/>
              <a:gd name="connsiteY2" fmla="*/ 1129408 h 1193244"/>
              <a:gd name="connsiteX3" fmla="*/ 10267950 w 11734800"/>
              <a:gd name="connsiteY3" fmla="*/ 1129408 h 1193244"/>
              <a:gd name="connsiteX4" fmla="*/ 8801100 w 11734800"/>
              <a:gd name="connsiteY4" fmla="*/ 1083812 h 1193244"/>
              <a:gd name="connsiteX5" fmla="*/ 8801100 w 11734800"/>
              <a:gd name="connsiteY5" fmla="*/ 1083812 h 1193244"/>
              <a:gd name="connsiteX6" fmla="*/ 2933700 w 11734800"/>
              <a:gd name="connsiteY6" fmla="*/ 1083812 h 1193244"/>
              <a:gd name="connsiteX0" fmla="*/ 0 w 11734800"/>
              <a:gd name="connsiteY0" fmla="*/ 1193244 h 1193244"/>
              <a:gd name="connsiteX1" fmla="*/ 1466850 w 11734800"/>
              <a:gd name="connsiteY1" fmla="*/ 605741 h 1193244"/>
              <a:gd name="connsiteX2" fmla="*/ 0 w 11734800"/>
              <a:gd name="connsiteY2" fmla="*/ 145910 h 1193244"/>
              <a:gd name="connsiteX3" fmla="*/ 1466850 w 11734800"/>
              <a:gd name="connsiteY3" fmla="*/ 82074 h 1193244"/>
              <a:gd name="connsiteX4" fmla="*/ 1466850 w 11734800"/>
              <a:gd name="connsiteY4" fmla="*/ 82074 h 1193244"/>
              <a:gd name="connsiteX5" fmla="*/ 10267950 w 11734800"/>
              <a:gd name="connsiteY5" fmla="*/ 82074 h 1193244"/>
              <a:gd name="connsiteX6" fmla="*/ 10267950 w 11734800"/>
              <a:gd name="connsiteY6" fmla="*/ 82074 h 1193244"/>
              <a:gd name="connsiteX7" fmla="*/ 11734800 w 11734800"/>
              <a:gd name="connsiteY7" fmla="*/ 145910 h 1193244"/>
              <a:gd name="connsiteX8" fmla="*/ 10267950 w 11734800"/>
              <a:gd name="connsiteY8" fmla="*/ 605741 h 1193244"/>
              <a:gd name="connsiteX9" fmla="*/ 11734800 w 11734800"/>
              <a:gd name="connsiteY9" fmla="*/ 1193244 h 1193244"/>
              <a:gd name="connsiteX10" fmla="*/ 8801100 w 11734800"/>
              <a:gd name="connsiteY10" fmla="*/ 1083812 h 1193244"/>
              <a:gd name="connsiteX11" fmla="*/ 10267950 w 11734800"/>
              <a:gd name="connsiteY11" fmla="*/ 1129408 h 1193244"/>
              <a:gd name="connsiteX12" fmla="*/ 1466850 w 11734800"/>
              <a:gd name="connsiteY12" fmla="*/ 1129408 h 1193244"/>
              <a:gd name="connsiteX13" fmla="*/ 2933700 w 11734800"/>
              <a:gd name="connsiteY13" fmla="*/ 1083812 h 1193244"/>
              <a:gd name="connsiteX14" fmla="*/ 0 w 11734800"/>
              <a:gd name="connsiteY14" fmla="*/ 1193244 h 1193244"/>
              <a:gd name="connsiteX15" fmla="*/ 1466850 w 11734800"/>
              <a:gd name="connsiteY15" fmla="*/ 1129408 h 1193244"/>
              <a:gd name="connsiteX16" fmla="*/ 1466850 w 11734800"/>
              <a:gd name="connsiteY16" fmla="*/ 82074 h 1193244"/>
              <a:gd name="connsiteX17" fmla="*/ 10267950 w 11734800"/>
              <a:gd name="connsiteY17" fmla="*/ 82074 h 1193244"/>
              <a:gd name="connsiteX18" fmla="*/ 10267950 w 11734800"/>
              <a:gd name="connsiteY18" fmla="*/ 1129408 h 1193244"/>
              <a:gd name="connsiteX19" fmla="*/ 2933700 w 11734800"/>
              <a:gd name="connsiteY19" fmla="*/ 1083812 h 1193244"/>
              <a:gd name="connsiteX20" fmla="*/ 2933700 w 11734800"/>
              <a:gd name="connsiteY20" fmla="*/ 1083812 h 1193244"/>
              <a:gd name="connsiteX21" fmla="*/ 8801100 w 11734800"/>
              <a:gd name="connsiteY21" fmla="*/ 1083812 h 1193244"/>
              <a:gd name="connsiteX22" fmla="*/ 8801100 w 11734800"/>
              <a:gd name="connsiteY22" fmla="*/ 1083812 h 11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34800" h="1193244" stroke="0" extrusionOk="0">
                <a:moveTo>
                  <a:pt x="0" y="1193244"/>
                </a:moveTo>
                <a:cubicBezTo>
                  <a:pt x="948302" y="1033342"/>
                  <a:pt x="1852597" y="1239435"/>
                  <a:pt x="2933700" y="1083812"/>
                </a:cubicBezTo>
                <a:cubicBezTo>
                  <a:pt x="2453223" y="1081425"/>
                  <a:pt x="1741302" y="1224109"/>
                  <a:pt x="1466850" y="1129408"/>
                </a:cubicBezTo>
                <a:cubicBezTo>
                  <a:pt x="4353110" y="1135890"/>
                  <a:pt x="7522281" y="957031"/>
                  <a:pt x="10267950" y="1129408"/>
                </a:cubicBezTo>
                <a:cubicBezTo>
                  <a:pt x="10045853" y="1120355"/>
                  <a:pt x="9470301" y="1104245"/>
                  <a:pt x="8801100" y="1083812"/>
                </a:cubicBezTo>
                <a:cubicBezTo>
                  <a:pt x="9917123" y="1074430"/>
                  <a:pt x="10874617" y="1049945"/>
                  <a:pt x="11734800" y="1193244"/>
                </a:cubicBezTo>
                <a:cubicBezTo>
                  <a:pt x="10976651" y="1004828"/>
                  <a:pt x="10436526" y="626424"/>
                  <a:pt x="10267950" y="605741"/>
                </a:cubicBezTo>
                <a:cubicBezTo>
                  <a:pt x="10983958" y="513743"/>
                  <a:pt x="11488696" y="117114"/>
                  <a:pt x="11734800" y="145910"/>
                </a:cubicBezTo>
                <a:cubicBezTo>
                  <a:pt x="11419406" y="80519"/>
                  <a:pt x="10959527" y="161585"/>
                  <a:pt x="10267950" y="82074"/>
                </a:cubicBezTo>
                <a:lnTo>
                  <a:pt x="10267950" y="82074"/>
                </a:lnTo>
                <a:cubicBezTo>
                  <a:pt x="7539741" y="127596"/>
                  <a:pt x="4131094" y="-466657"/>
                  <a:pt x="1466850" y="82074"/>
                </a:cubicBezTo>
                <a:lnTo>
                  <a:pt x="1466850" y="82074"/>
                </a:lnTo>
                <a:cubicBezTo>
                  <a:pt x="896782" y="205520"/>
                  <a:pt x="244565" y="105848"/>
                  <a:pt x="0" y="145910"/>
                </a:cubicBezTo>
                <a:cubicBezTo>
                  <a:pt x="326442" y="378149"/>
                  <a:pt x="798590" y="397441"/>
                  <a:pt x="1466850" y="605741"/>
                </a:cubicBezTo>
                <a:cubicBezTo>
                  <a:pt x="745237" y="831204"/>
                  <a:pt x="405392" y="897164"/>
                  <a:pt x="0" y="1193244"/>
                </a:cubicBezTo>
                <a:close/>
              </a:path>
              <a:path w="11734800" h="1193244" fill="darkenLess" stroke="0" extrusionOk="0">
                <a:moveTo>
                  <a:pt x="2933700" y="1083812"/>
                </a:moveTo>
                <a:lnTo>
                  <a:pt x="2933700" y="1083812"/>
                </a:lnTo>
                <a:cubicBezTo>
                  <a:pt x="2612891" y="1088396"/>
                  <a:pt x="1971407" y="1181955"/>
                  <a:pt x="1466850" y="1129408"/>
                </a:cubicBezTo>
                <a:cubicBezTo>
                  <a:pt x="4403567" y="1263027"/>
                  <a:pt x="7370457" y="906233"/>
                  <a:pt x="10267950" y="1129408"/>
                </a:cubicBezTo>
                <a:cubicBezTo>
                  <a:pt x="9599003" y="1072360"/>
                  <a:pt x="9416826" y="1072986"/>
                  <a:pt x="8801100" y="1083812"/>
                </a:cubicBezTo>
                <a:lnTo>
                  <a:pt x="8801100" y="1083812"/>
                </a:lnTo>
                <a:cubicBezTo>
                  <a:pt x="6864490" y="840678"/>
                  <a:pt x="4741837" y="806464"/>
                  <a:pt x="2933700" y="1083812"/>
                </a:cubicBezTo>
                <a:close/>
              </a:path>
              <a:path w="11734800" h="1193244" fill="none" extrusionOk="0">
                <a:moveTo>
                  <a:pt x="0" y="1193244"/>
                </a:moveTo>
                <a:cubicBezTo>
                  <a:pt x="513797" y="938766"/>
                  <a:pt x="1245566" y="836961"/>
                  <a:pt x="1466850" y="605741"/>
                </a:cubicBezTo>
                <a:cubicBezTo>
                  <a:pt x="1039039" y="474703"/>
                  <a:pt x="491914" y="304234"/>
                  <a:pt x="0" y="145910"/>
                </a:cubicBezTo>
                <a:cubicBezTo>
                  <a:pt x="707662" y="145543"/>
                  <a:pt x="1085993" y="-25632"/>
                  <a:pt x="1466850" y="82074"/>
                </a:cubicBezTo>
                <a:lnTo>
                  <a:pt x="1466850" y="82074"/>
                </a:lnTo>
                <a:cubicBezTo>
                  <a:pt x="4367108" y="12093"/>
                  <a:pt x="7299260" y="-72536"/>
                  <a:pt x="10267950" y="82074"/>
                </a:cubicBezTo>
                <a:lnTo>
                  <a:pt x="10267950" y="82074"/>
                </a:lnTo>
                <a:cubicBezTo>
                  <a:pt x="10576212" y="28353"/>
                  <a:pt x="11433906" y="216771"/>
                  <a:pt x="11734800" y="145910"/>
                </a:cubicBezTo>
                <a:cubicBezTo>
                  <a:pt x="11344444" y="159085"/>
                  <a:pt x="10526063" y="609984"/>
                  <a:pt x="10267950" y="605741"/>
                </a:cubicBezTo>
                <a:cubicBezTo>
                  <a:pt x="10765726" y="733591"/>
                  <a:pt x="11369119" y="1002524"/>
                  <a:pt x="11734800" y="1193244"/>
                </a:cubicBezTo>
                <a:cubicBezTo>
                  <a:pt x="10807098" y="1183572"/>
                  <a:pt x="9858007" y="1091297"/>
                  <a:pt x="8801100" y="1083812"/>
                </a:cubicBezTo>
                <a:cubicBezTo>
                  <a:pt x="9489267" y="1056576"/>
                  <a:pt x="9598913" y="997833"/>
                  <a:pt x="10267950" y="1129408"/>
                </a:cubicBezTo>
                <a:cubicBezTo>
                  <a:pt x="7238274" y="1109760"/>
                  <a:pt x="4616752" y="937169"/>
                  <a:pt x="1466850" y="1129408"/>
                </a:cubicBezTo>
                <a:cubicBezTo>
                  <a:pt x="1938689" y="1237180"/>
                  <a:pt x="2480666" y="1133038"/>
                  <a:pt x="2933700" y="1083812"/>
                </a:cubicBezTo>
                <a:cubicBezTo>
                  <a:pt x="1870226" y="975336"/>
                  <a:pt x="914896" y="1159407"/>
                  <a:pt x="0" y="1193244"/>
                </a:cubicBezTo>
                <a:close/>
                <a:moveTo>
                  <a:pt x="1466850" y="1129408"/>
                </a:moveTo>
                <a:cubicBezTo>
                  <a:pt x="1400409" y="949626"/>
                  <a:pt x="1452033" y="313263"/>
                  <a:pt x="1466850" y="82074"/>
                </a:cubicBezTo>
                <a:moveTo>
                  <a:pt x="10267950" y="82074"/>
                </a:moveTo>
                <a:cubicBezTo>
                  <a:pt x="10279935" y="268740"/>
                  <a:pt x="10206603" y="920456"/>
                  <a:pt x="10267950" y="1129408"/>
                </a:cubicBezTo>
                <a:moveTo>
                  <a:pt x="2933700" y="1083812"/>
                </a:moveTo>
                <a:lnTo>
                  <a:pt x="2933700" y="1083812"/>
                </a:lnTo>
                <a:moveTo>
                  <a:pt x="8801100" y="1083812"/>
                </a:moveTo>
                <a:lnTo>
                  <a:pt x="8801100" y="1083812"/>
                </a:lnTo>
              </a:path>
              <a:path w="11734800" h="1193244" fill="none" stroke="0" extrusionOk="0">
                <a:moveTo>
                  <a:pt x="0" y="1193244"/>
                </a:moveTo>
                <a:cubicBezTo>
                  <a:pt x="493610" y="1018670"/>
                  <a:pt x="1138996" y="820441"/>
                  <a:pt x="1466850" y="605741"/>
                </a:cubicBezTo>
                <a:cubicBezTo>
                  <a:pt x="819312" y="365785"/>
                  <a:pt x="249681" y="214836"/>
                  <a:pt x="0" y="145910"/>
                </a:cubicBezTo>
                <a:cubicBezTo>
                  <a:pt x="516048" y="141909"/>
                  <a:pt x="1144081" y="127373"/>
                  <a:pt x="1466850" y="82074"/>
                </a:cubicBezTo>
                <a:lnTo>
                  <a:pt x="1466850" y="82074"/>
                </a:lnTo>
                <a:cubicBezTo>
                  <a:pt x="4436339" y="-57302"/>
                  <a:pt x="7366491" y="-111020"/>
                  <a:pt x="10267950" y="82074"/>
                </a:cubicBezTo>
                <a:lnTo>
                  <a:pt x="10267950" y="82074"/>
                </a:lnTo>
                <a:cubicBezTo>
                  <a:pt x="10633695" y="46003"/>
                  <a:pt x="11094793" y="183860"/>
                  <a:pt x="11734800" y="145910"/>
                </a:cubicBezTo>
                <a:cubicBezTo>
                  <a:pt x="11085931" y="218244"/>
                  <a:pt x="10818969" y="402414"/>
                  <a:pt x="10267950" y="605741"/>
                </a:cubicBezTo>
                <a:cubicBezTo>
                  <a:pt x="10890975" y="910916"/>
                  <a:pt x="11403873" y="1035213"/>
                  <a:pt x="11734800" y="1193244"/>
                </a:cubicBezTo>
                <a:cubicBezTo>
                  <a:pt x="10897752" y="1174780"/>
                  <a:pt x="9725488" y="1040246"/>
                  <a:pt x="8801100" y="1083812"/>
                </a:cubicBezTo>
                <a:cubicBezTo>
                  <a:pt x="9059834" y="1043652"/>
                  <a:pt x="9857471" y="1119635"/>
                  <a:pt x="10267950" y="1129408"/>
                </a:cubicBezTo>
                <a:cubicBezTo>
                  <a:pt x="6908657" y="811507"/>
                  <a:pt x="4328683" y="673572"/>
                  <a:pt x="1466850" y="1129408"/>
                </a:cubicBezTo>
                <a:cubicBezTo>
                  <a:pt x="1828390" y="992350"/>
                  <a:pt x="2450109" y="1029702"/>
                  <a:pt x="2933700" y="1083812"/>
                </a:cubicBezTo>
                <a:cubicBezTo>
                  <a:pt x="2092196" y="1147411"/>
                  <a:pt x="950396" y="1214160"/>
                  <a:pt x="0" y="1193244"/>
                </a:cubicBezTo>
                <a:close/>
                <a:moveTo>
                  <a:pt x="1466850" y="1129408"/>
                </a:moveTo>
                <a:cubicBezTo>
                  <a:pt x="1493881" y="642224"/>
                  <a:pt x="1440943" y="373916"/>
                  <a:pt x="1466850" y="82074"/>
                </a:cubicBezTo>
                <a:moveTo>
                  <a:pt x="10267950" y="82074"/>
                </a:moveTo>
                <a:cubicBezTo>
                  <a:pt x="10347770" y="289877"/>
                  <a:pt x="10296276" y="872969"/>
                  <a:pt x="10267950" y="1129408"/>
                </a:cubicBezTo>
                <a:moveTo>
                  <a:pt x="2933700" y="1083812"/>
                </a:moveTo>
                <a:lnTo>
                  <a:pt x="2933700" y="1083812"/>
                </a:lnTo>
                <a:moveTo>
                  <a:pt x="8801100" y="1083812"/>
                </a:moveTo>
                <a:lnTo>
                  <a:pt x="8801100" y="108381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62514908">
                  <a:prstGeom prst="ellipseRibbon2">
                    <a:avLst>
                      <a:gd name="adj1" fmla="val 12228"/>
                      <a:gd name="adj2" fmla="val 100000"/>
                      <a:gd name="adj3" fmla="val 125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2318584" cy="461665"/>
            <a:chOff x="1007259" y="2450771"/>
            <a:chExt cx="231858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659683"/>
            <a:ext cx="2865208" cy="461665"/>
            <a:chOff x="1007259" y="2450771"/>
            <a:chExt cx="286520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270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계획과 실행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4663419"/>
            <a:ext cx="2480488" cy="461665"/>
            <a:chOff x="1007259" y="2450771"/>
            <a:chExt cx="2480488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1885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 영상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AFF28A-8204-5958-05AA-F1922BCC5741}"/>
              </a:ext>
            </a:extLst>
          </p:cNvPr>
          <p:cNvGrpSpPr/>
          <p:nvPr/>
        </p:nvGrpSpPr>
        <p:grpSpPr>
          <a:xfrm>
            <a:off x="1007259" y="5713322"/>
            <a:ext cx="3217869" cy="461665"/>
            <a:chOff x="1007259" y="2450771"/>
            <a:chExt cx="3217869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14C80B-AAC2-EEFB-1E33-AEC978B6A03F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9FD8A-4183-AA61-A0CD-2D8E1527F2FF}"/>
                </a:ext>
              </a:extLst>
            </p:cNvPr>
            <p:cNvSpPr txBox="1"/>
            <p:nvPr/>
          </p:nvSpPr>
          <p:spPr>
            <a:xfrm>
              <a:off x="1602294" y="2450771"/>
              <a:ext cx="26228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REFERENCE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92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55AA11-F02B-4ED6-8A16-35BDF520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5400-B960-96A4-EA7E-368086AF4AE2}"/>
              </a:ext>
            </a:extLst>
          </p:cNvPr>
          <p:cNvSpPr/>
          <p:nvPr/>
        </p:nvSpPr>
        <p:spPr>
          <a:xfrm>
            <a:off x="894080" y="396240"/>
            <a:ext cx="9438640" cy="2865120"/>
          </a:xfrm>
          <a:prstGeom prst="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AEF19-0CFF-4B8B-8D9A-2F158D3D7F09}"/>
              </a:ext>
            </a:extLst>
          </p:cNvPr>
          <p:cNvSpPr txBox="1"/>
          <p:nvPr/>
        </p:nvSpPr>
        <p:spPr>
          <a:xfrm>
            <a:off x="1123415" y="1656010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>
                <a:solidFill>
                  <a:schemeClr val="accent2">
                    <a:lumMod val="75000"/>
                  </a:schemeClr>
                </a:solidFill>
              </a:rPr>
              <a:t>Par</a:t>
            </a:r>
            <a:r>
              <a:rPr lang="en-US" altLang="ko-KR" sz="4400" b="1" spc="60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US" altLang="ko-KR" sz="4400" b="1" spc="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400" b="1" spc="60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altLang="ko-KR" sz="4400" b="1" spc="600">
                <a:solidFill>
                  <a:schemeClr val="accent6">
                    <a:lumMod val="25000"/>
                  </a:schemeClr>
                </a:solidFill>
              </a:rPr>
              <a:t>.</a:t>
            </a:r>
            <a:endParaRPr lang="ko-KR" altLang="en-US" sz="4400" b="1" spc="6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C928C-7087-4505-B059-E7DBDEE0AECA}"/>
              </a:ext>
            </a:extLst>
          </p:cNvPr>
          <p:cNvSpPr txBox="1"/>
          <p:nvPr/>
        </p:nvSpPr>
        <p:spPr>
          <a:xfrm>
            <a:off x="1123415" y="2548564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>
                <a:solidFill>
                  <a:schemeClr val="accent6">
                    <a:lumMod val="50000"/>
                  </a:schemeClr>
                </a:solidFill>
              </a:rPr>
              <a:t>개발 환경</a:t>
            </a:r>
            <a:endParaRPr lang="ko-KR" altLang="en-US" sz="2800" spc="3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2648A6-CC56-7257-8C6B-1AB78815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2" y="1656010"/>
            <a:ext cx="7611537" cy="4715533"/>
          </a:xfrm>
          <a:prstGeom prst="rect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A013D-4F14-3062-DF21-894235A08BEB}"/>
              </a:ext>
            </a:extLst>
          </p:cNvPr>
          <p:cNvSpPr txBox="1"/>
          <p:nvPr/>
        </p:nvSpPr>
        <p:spPr>
          <a:xfrm>
            <a:off x="4075992" y="1001357"/>
            <a:ext cx="569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>
                <a:solidFill>
                  <a:schemeClr val="accent6">
                    <a:lumMod val="50000"/>
                  </a:schemeClr>
                </a:solidFill>
              </a:rPr>
              <a:t>Tool: Flutter, Android Studio</a:t>
            </a:r>
            <a:endParaRPr lang="ko-KR" altLang="en-US" sz="2800" spc="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677A25-74AA-EFF1-9269-CB80C916474A}"/>
              </a:ext>
            </a:extLst>
          </p:cNvPr>
          <p:cNvSpPr/>
          <p:nvPr/>
        </p:nvSpPr>
        <p:spPr>
          <a:xfrm>
            <a:off x="4075992" y="1656080"/>
            <a:ext cx="7611537" cy="4715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5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2650899"/>
          </a:xfrm>
          <a:custGeom>
            <a:avLst/>
            <a:gdLst>
              <a:gd name="connsiteX0" fmla="*/ 0 w 2947543"/>
              <a:gd name="connsiteY0" fmla="*/ 0 h 2650899"/>
              <a:gd name="connsiteX1" fmla="*/ 2947543 w 2947543"/>
              <a:gd name="connsiteY1" fmla="*/ 0 h 2650899"/>
              <a:gd name="connsiteX2" fmla="*/ 2947543 w 2947543"/>
              <a:gd name="connsiteY2" fmla="*/ 2650899 h 2650899"/>
              <a:gd name="connsiteX3" fmla="*/ 0 w 2947543"/>
              <a:gd name="connsiteY3" fmla="*/ 2650899 h 2650899"/>
              <a:gd name="connsiteX4" fmla="*/ 0 w 2947543"/>
              <a:gd name="connsiteY4" fmla="*/ 0 h 265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650899" fill="none" extrusionOk="0">
                <a:moveTo>
                  <a:pt x="0" y="0"/>
                </a:moveTo>
                <a:cubicBezTo>
                  <a:pt x="1289030" y="-123458"/>
                  <a:pt x="1701262" y="-63594"/>
                  <a:pt x="2947543" y="0"/>
                </a:cubicBezTo>
                <a:cubicBezTo>
                  <a:pt x="2823340" y="266194"/>
                  <a:pt x="3005298" y="1649694"/>
                  <a:pt x="2947543" y="2650899"/>
                </a:cubicBezTo>
                <a:cubicBezTo>
                  <a:pt x="2150003" y="2732448"/>
                  <a:pt x="568832" y="2577364"/>
                  <a:pt x="0" y="2650899"/>
                </a:cubicBezTo>
                <a:cubicBezTo>
                  <a:pt x="126173" y="2100481"/>
                  <a:pt x="-163671" y="1213483"/>
                  <a:pt x="0" y="0"/>
                </a:cubicBezTo>
                <a:close/>
              </a:path>
              <a:path w="2947543" h="2650899" stroke="0" extrusionOk="0">
                <a:moveTo>
                  <a:pt x="0" y="0"/>
                </a:moveTo>
                <a:cubicBezTo>
                  <a:pt x="997668" y="-122638"/>
                  <a:pt x="2485433" y="-81121"/>
                  <a:pt x="2947543" y="0"/>
                </a:cubicBezTo>
                <a:cubicBezTo>
                  <a:pt x="2978666" y="1287806"/>
                  <a:pt x="3075173" y="1997346"/>
                  <a:pt x="2947543" y="2650899"/>
                </a:cubicBezTo>
                <a:cubicBezTo>
                  <a:pt x="1959956" y="2669753"/>
                  <a:pt x="1142936" y="2624756"/>
                  <a:pt x="0" y="2650899"/>
                </a:cubicBezTo>
                <a:cubicBezTo>
                  <a:pt x="-62659" y="1517482"/>
                  <a:pt x="150025" y="791380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594300" y="46607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미니게임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624207" y="5126579"/>
            <a:ext cx="2997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달리기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짝맞추기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u="sng">
                <a:latin typeface="나눔바른펜" panose="020B0503000000000000" pitchFamily="50" charset="-127"/>
                <a:ea typeface="나눔바른펜" panose="020B0503000000000000" pitchFamily="50" charset="-127"/>
              </a:rPr>
              <a:t>가위바위보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/>
            <a:endParaRPr lang="en-US" altLang="ko-KR" sz="16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/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=&gt; 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셋 중 하나를 구현함</a:t>
            </a:r>
            <a:endParaRPr lang="en-US" altLang="ko-KR" sz="16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/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가위바위보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833338" y="452205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2650899"/>
          </a:xfrm>
          <a:custGeom>
            <a:avLst/>
            <a:gdLst>
              <a:gd name="connsiteX0" fmla="*/ 0 w 2947543"/>
              <a:gd name="connsiteY0" fmla="*/ 0 h 2650899"/>
              <a:gd name="connsiteX1" fmla="*/ 2947543 w 2947543"/>
              <a:gd name="connsiteY1" fmla="*/ 0 h 2650899"/>
              <a:gd name="connsiteX2" fmla="*/ 2947543 w 2947543"/>
              <a:gd name="connsiteY2" fmla="*/ 2650899 h 2650899"/>
              <a:gd name="connsiteX3" fmla="*/ 0 w 2947543"/>
              <a:gd name="connsiteY3" fmla="*/ 2650899 h 2650899"/>
              <a:gd name="connsiteX4" fmla="*/ 0 w 2947543"/>
              <a:gd name="connsiteY4" fmla="*/ 0 h 265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650899" fill="none" extrusionOk="0">
                <a:moveTo>
                  <a:pt x="0" y="0"/>
                </a:moveTo>
                <a:cubicBezTo>
                  <a:pt x="1414879" y="-112783"/>
                  <a:pt x="2449193" y="-56748"/>
                  <a:pt x="2947543" y="0"/>
                </a:cubicBezTo>
                <a:cubicBezTo>
                  <a:pt x="2856041" y="349824"/>
                  <a:pt x="2900078" y="2089951"/>
                  <a:pt x="2947543" y="2650899"/>
                </a:cubicBezTo>
                <a:cubicBezTo>
                  <a:pt x="2533937" y="2720317"/>
                  <a:pt x="702442" y="2641144"/>
                  <a:pt x="0" y="2650899"/>
                </a:cubicBezTo>
                <a:cubicBezTo>
                  <a:pt x="143394" y="1796422"/>
                  <a:pt x="-157710" y="375293"/>
                  <a:pt x="0" y="0"/>
                </a:cubicBezTo>
                <a:close/>
              </a:path>
              <a:path w="2947543" h="2650899" stroke="0" extrusionOk="0">
                <a:moveTo>
                  <a:pt x="0" y="0"/>
                </a:moveTo>
                <a:cubicBezTo>
                  <a:pt x="1363559" y="-128128"/>
                  <a:pt x="2344938" y="-11015"/>
                  <a:pt x="2947543" y="0"/>
                </a:cubicBezTo>
                <a:cubicBezTo>
                  <a:pt x="3055915" y="365799"/>
                  <a:pt x="3049509" y="1521725"/>
                  <a:pt x="2947543" y="2650899"/>
                </a:cubicBezTo>
                <a:cubicBezTo>
                  <a:pt x="2547835" y="2591675"/>
                  <a:pt x="1046910" y="2517832"/>
                  <a:pt x="0" y="2650899"/>
                </a:cubicBezTo>
                <a:cubicBezTo>
                  <a:pt x="48841" y="1852134"/>
                  <a:pt x="-69807" y="753987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601125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5772834" y="46396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성장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4636989" y="5126579"/>
            <a:ext cx="2846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성장하는 캐릭터</a:t>
            </a:r>
            <a:endParaRPr lang="en-US" altLang="ko-KR" sz="16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/>
            <a:endParaRPr lang="en-US" altLang="ko-KR" sz="16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/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=&gt; 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캐릭터 구현함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just"/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터치에 반응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just"/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기분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재화</a:t>
            </a:r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체력 상태 있음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5745480" y="452205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2650899"/>
          </a:xfrm>
          <a:custGeom>
            <a:avLst/>
            <a:gdLst>
              <a:gd name="connsiteX0" fmla="*/ 0 w 2947543"/>
              <a:gd name="connsiteY0" fmla="*/ 0 h 2650899"/>
              <a:gd name="connsiteX1" fmla="*/ 2947543 w 2947543"/>
              <a:gd name="connsiteY1" fmla="*/ 0 h 2650899"/>
              <a:gd name="connsiteX2" fmla="*/ 2947543 w 2947543"/>
              <a:gd name="connsiteY2" fmla="*/ 2650899 h 2650899"/>
              <a:gd name="connsiteX3" fmla="*/ 0 w 2947543"/>
              <a:gd name="connsiteY3" fmla="*/ 2650899 h 2650899"/>
              <a:gd name="connsiteX4" fmla="*/ 0 w 2947543"/>
              <a:gd name="connsiteY4" fmla="*/ 0 h 265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2650899" fill="none" extrusionOk="0">
                <a:moveTo>
                  <a:pt x="0" y="0"/>
                </a:moveTo>
                <a:cubicBezTo>
                  <a:pt x="1131000" y="-94376"/>
                  <a:pt x="1508934" y="119236"/>
                  <a:pt x="2947543" y="0"/>
                </a:cubicBezTo>
                <a:cubicBezTo>
                  <a:pt x="3110567" y="924383"/>
                  <a:pt x="3006095" y="2167434"/>
                  <a:pt x="2947543" y="2650899"/>
                </a:cubicBezTo>
                <a:cubicBezTo>
                  <a:pt x="2610148" y="2599752"/>
                  <a:pt x="1351208" y="2641369"/>
                  <a:pt x="0" y="2650899"/>
                </a:cubicBezTo>
                <a:cubicBezTo>
                  <a:pt x="25288" y="1456717"/>
                  <a:pt x="-64232" y="703641"/>
                  <a:pt x="0" y="0"/>
                </a:cubicBezTo>
                <a:close/>
              </a:path>
              <a:path w="2947543" h="2650899" stroke="0" extrusionOk="0">
                <a:moveTo>
                  <a:pt x="0" y="0"/>
                </a:moveTo>
                <a:cubicBezTo>
                  <a:pt x="1134786" y="33145"/>
                  <a:pt x="2408378" y="-55359"/>
                  <a:pt x="2947543" y="0"/>
                </a:cubicBezTo>
                <a:cubicBezTo>
                  <a:pt x="2796566" y="849398"/>
                  <a:pt x="2908793" y="1840407"/>
                  <a:pt x="2947543" y="2650899"/>
                </a:cubicBezTo>
                <a:cubicBezTo>
                  <a:pt x="2290228" y="2586479"/>
                  <a:pt x="1331143" y="2490991"/>
                  <a:pt x="0" y="2650899"/>
                </a:cubicBezTo>
                <a:cubicBezTo>
                  <a:pt x="37830" y="2072311"/>
                  <a:pt x="83388" y="700117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869609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9238072" y="46607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커스터마이징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8599451" y="5126579"/>
            <a:ext cx="284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=&gt; </a:t>
            </a:r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상점에 커스텀아이템</a:t>
            </a:r>
            <a:endParaRPr lang="en-US" altLang="ko-KR" sz="16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just"/>
            <a:r>
              <a:rPr lang="ko-KR" altLang="en-US" sz="1600">
                <a:latin typeface="나눔바른펜" panose="020B0503000000000000" pitchFamily="50" charset="-127"/>
                <a:ea typeface="나눔바른펜" panose="020B0503000000000000" pitchFamily="50" charset="-127"/>
              </a:rPr>
              <a:t>비치할 계획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9707942" y="452205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33922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계획과 실행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7" name="그래픽 26" descr="게임 컨트롤러 단색으로 채워진">
            <a:extLst>
              <a:ext uri="{FF2B5EF4-FFF2-40B4-BE49-F238E27FC236}">
                <a16:creationId xmlns:a16="http://schemas.microsoft.com/office/drawing/2014/main" id="{15E9C248-0865-21CF-4E3D-C1EA47DEF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267" y="2182594"/>
            <a:ext cx="1591742" cy="1246406"/>
          </a:xfrm>
          <a:prstGeom prst="rect">
            <a:avLst/>
          </a:prstGeom>
        </p:spPr>
      </p:pic>
      <p:pic>
        <p:nvPicPr>
          <p:cNvPr id="28" name="그래픽 27" descr="흡기 방식 단색으로 채워진">
            <a:extLst>
              <a:ext uri="{FF2B5EF4-FFF2-40B4-BE49-F238E27FC236}">
                <a16:creationId xmlns:a16="http://schemas.microsoft.com/office/drawing/2014/main" id="{526F261F-7345-64F9-2BA5-780B0F632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341" y="1980698"/>
            <a:ext cx="1650197" cy="1650197"/>
          </a:xfrm>
          <a:prstGeom prst="rect">
            <a:avLst/>
          </a:prstGeom>
        </p:spPr>
      </p:pic>
      <p:pic>
        <p:nvPicPr>
          <p:cNvPr id="29" name="그래픽 28" descr="셔츠 단색으로 채워진">
            <a:extLst>
              <a:ext uri="{FF2B5EF4-FFF2-40B4-BE49-F238E27FC236}">
                <a16:creationId xmlns:a16="http://schemas.microsoft.com/office/drawing/2014/main" id="{FE3B2995-DE95-631F-246E-FE616049B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5173" y="1997545"/>
            <a:ext cx="1701106" cy="1391117"/>
          </a:xfrm>
          <a:prstGeom prst="rect">
            <a:avLst/>
          </a:prstGeom>
        </p:spPr>
      </p:pic>
      <p:pic>
        <p:nvPicPr>
          <p:cNvPr id="30" name="그래픽 29" descr="셔츠 단색으로 채워진">
            <a:extLst>
              <a:ext uri="{FF2B5EF4-FFF2-40B4-BE49-F238E27FC236}">
                <a16:creationId xmlns:a16="http://schemas.microsoft.com/office/drawing/2014/main" id="{195CE5BA-DE08-EA54-061B-7B6C2EAE6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83" y="2094420"/>
            <a:ext cx="1701106" cy="1391117"/>
          </a:xfrm>
          <a:prstGeom prst="rect">
            <a:avLst/>
          </a:prstGeom>
        </p:spPr>
      </p:pic>
      <p:pic>
        <p:nvPicPr>
          <p:cNvPr id="31" name="그래픽 30" descr="셔츠 단색으로 채워진">
            <a:extLst>
              <a:ext uri="{FF2B5EF4-FFF2-40B4-BE49-F238E27FC236}">
                <a16:creationId xmlns:a16="http://schemas.microsoft.com/office/drawing/2014/main" id="{788EACBB-5BAA-567D-AACC-10D014E13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6393" y="2223613"/>
            <a:ext cx="1701106" cy="13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5801360" y="2727960"/>
            <a:ext cx="541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spc="600">
                <a:solidFill>
                  <a:schemeClr val="tx2"/>
                </a:solidFill>
              </a:rPr>
              <a:t>시연영상</a:t>
            </a:r>
            <a:endParaRPr lang="ko-KR" altLang="en-US" sz="9600" b="1" spc="600" dirty="0">
              <a:solidFill>
                <a:schemeClr val="tx2"/>
              </a:solidFill>
            </a:endParaRPr>
          </a:p>
        </p:txBody>
      </p:sp>
      <p:pic>
        <p:nvPicPr>
          <p:cNvPr id="34" name="그림 33" descr="쇼지, 건물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81010271-029F-496C-EC3B-840160651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27" y="1904060"/>
            <a:ext cx="3383313" cy="33445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E7375D-24B9-B0FB-D958-3B1473DE6DF7}"/>
              </a:ext>
            </a:extLst>
          </p:cNvPr>
          <p:cNvSpPr txBox="1"/>
          <p:nvPr/>
        </p:nvSpPr>
        <p:spPr>
          <a:xfrm>
            <a:off x="5801360" y="1373230"/>
            <a:ext cx="13789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600">
                <a:solidFill>
                  <a:schemeClr val="tx2"/>
                </a:solidFill>
              </a:rPr>
              <a:t>3.</a:t>
            </a:r>
            <a:endParaRPr lang="ko-KR" altLang="en-US" sz="96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457B04-5A42-4298-B7FD-D464BBC76396}"/>
              </a:ext>
            </a:extLst>
          </p:cNvPr>
          <p:cNvGrpSpPr/>
          <p:nvPr/>
        </p:nvGrpSpPr>
        <p:grpSpPr>
          <a:xfrm>
            <a:off x="518160" y="2331343"/>
            <a:ext cx="5100320" cy="2195314"/>
            <a:chOff x="518160" y="2331343"/>
            <a:chExt cx="5100320" cy="21953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B22DE-C5CE-4D31-AC6A-F72AC268FC1F}"/>
                </a:ext>
              </a:extLst>
            </p:cNvPr>
            <p:cNvSpPr txBox="1"/>
            <p:nvPr/>
          </p:nvSpPr>
          <p:spPr>
            <a:xfrm>
              <a:off x="1707213" y="316739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i="1">
                  <a:solidFill>
                    <a:srgbClr val="554F4D"/>
                  </a:solidFill>
                </a:rPr>
                <a:t>04 REFERENCE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705009C5-7FD6-4B1E-A34D-B5096EB6463A}"/>
                </a:ext>
              </a:extLst>
            </p:cNvPr>
            <p:cNvSpPr/>
            <p:nvPr/>
          </p:nvSpPr>
          <p:spPr>
            <a:xfrm>
              <a:off x="518160" y="2331343"/>
              <a:ext cx="5100320" cy="2195314"/>
            </a:xfrm>
            <a:prstGeom prst="bracketPair">
              <a:avLst>
                <a:gd name="adj" fmla="val 947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53A527-397C-0F27-130B-DE37D8BF3D06}"/>
              </a:ext>
            </a:extLst>
          </p:cNvPr>
          <p:cNvSpPr txBox="1"/>
          <p:nvPr/>
        </p:nvSpPr>
        <p:spPr>
          <a:xfrm>
            <a:off x="5966460" y="5217031"/>
            <a:ext cx="61010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800" spc="600">
                <a:solidFill>
                  <a:schemeClr val="accent5">
                    <a:lumMod val="50000"/>
                  </a:schemeClr>
                </a:solidFill>
              </a:rPr>
              <a:t>&lt;Git Hub&gt;</a:t>
            </a:r>
          </a:p>
          <a:p>
            <a:pPr algn="r"/>
            <a:r>
              <a:rPr lang="en-US" altLang="ko-KR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AdvancedProgramming/theGame at main · ks2019875071/AdvancedProgramming (github.com)</a:t>
            </a:r>
            <a:endParaRPr lang="en-US" altLang="ko-KR" spc="60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2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1BB7CA-6E02-4985-B192-2C56AB4AACB9}"/>
              </a:ext>
            </a:extLst>
          </p:cNvPr>
          <p:cNvGrpSpPr/>
          <p:nvPr/>
        </p:nvGrpSpPr>
        <p:grpSpPr>
          <a:xfrm>
            <a:off x="2225040" y="-5715"/>
            <a:ext cx="9966960" cy="6934835"/>
            <a:chOff x="2225040" y="4246880"/>
            <a:chExt cx="9966960" cy="20218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DB4EC6-EF14-4DAC-980E-DF93D19DC07C}"/>
                </a:ext>
              </a:extLst>
            </p:cNvPr>
            <p:cNvSpPr/>
            <p:nvPr/>
          </p:nvSpPr>
          <p:spPr>
            <a:xfrm>
              <a:off x="2225040" y="4246880"/>
              <a:ext cx="9966960" cy="202184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96A41C-2BB3-4F57-98C8-F5405CA85A7B}"/>
                </a:ext>
              </a:extLst>
            </p:cNvPr>
            <p:cNvSpPr txBox="1"/>
            <p:nvPr/>
          </p:nvSpPr>
          <p:spPr>
            <a:xfrm>
              <a:off x="2680646" y="4368061"/>
              <a:ext cx="9055748" cy="1758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[</a:t>
              </a:r>
              <a:r>
                <a:rPr lang="ko-KR" altLang="en-US" sz="2800" spc="600">
                  <a:solidFill>
                    <a:schemeClr val="bg1">
                      <a:lumMod val="95000"/>
                    </a:schemeClr>
                  </a:solidFill>
                </a:rPr>
                <a:t>화면 전환</a:t>
              </a:r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]</a:t>
              </a:r>
              <a:endParaRPr lang="ko-KR" altLang="en-US" sz="28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1. Navigator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를 이용한 기본 전환</a:t>
              </a:r>
              <a:endParaRPr lang="ko-KR" altLang="en-US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z="900" spc="600">
                  <a:solidFill>
                    <a:schemeClr val="bg1">
                      <a:lumMod val="95000"/>
                    </a:schemeClr>
                  </a:solidFill>
                  <a:hlinkClick r:id="rId3"/>
                </a:rPr>
                <a:t>https://niqrid2020.pe.kr/flutter-%E1%84%92%E1%85%AA%E1%84%86%E1%</a:t>
              </a:r>
            </a:p>
            <a:p>
              <a:pPr algn="just"/>
              <a:r>
                <a:rPr lang="en-US" altLang="ko-KR" sz="900" spc="600">
                  <a:solidFill>
                    <a:schemeClr val="bg1">
                      <a:lumMod val="95000"/>
                    </a:schemeClr>
                  </a:solidFill>
                  <a:hlinkClick r:id="rId3"/>
                </a:rPr>
                <a:t>85%A7%E1%86%AB%E1%84%8C%E1%85%A5%E1%86%AB%E1%84</a:t>
              </a:r>
            </a:p>
            <a:p>
              <a:pPr algn="just"/>
              <a:r>
                <a:rPr lang="en-US" altLang="ko-KR" sz="900" spc="600">
                  <a:solidFill>
                    <a:schemeClr val="bg1">
                      <a:lumMod val="95000"/>
                    </a:schemeClr>
                  </a:solidFill>
                  <a:hlinkClick r:id="rId3"/>
                </a:rPr>
                <a:t>%92%E1%85%AA%E1%86%AB-%E1%84%92%E1%85%A1%E1%84%8</a:t>
              </a:r>
            </a:p>
            <a:p>
              <a:pPr algn="just"/>
              <a:r>
                <a:rPr lang="en-US" altLang="ko-KR" sz="900" spc="600">
                  <a:solidFill>
                    <a:schemeClr val="bg1">
                      <a:lumMod val="95000"/>
                    </a:schemeClr>
                  </a:solidFill>
                  <a:hlinkClick r:id="rId3"/>
                </a:rPr>
                <a:t>2%E1%85%B3%E1%86%AB-%E1%84%87%E1%85%A1%E1%86%BC%EB%B2%95/</a:t>
              </a:r>
              <a:endParaRPr lang="en-US" altLang="ko-KR" sz="9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2.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페이지 스택</a:t>
              </a:r>
            </a:p>
            <a:p>
              <a:pPr algn="just"/>
              <a:r>
                <a:rPr lang="en-US" altLang="ko-KR" sz="1000" spc="600">
                  <a:solidFill>
                    <a:schemeClr val="bg1">
                      <a:lumMod val="95000"/>
                    </a:schemeClr>
                  </a:solidFill>
                  <a:hlinkClick r:id="rId4"/>
                </a:rPr>
                <a:t>https://calvinjmkim.tistory.com/67</a:t>
              </a:r>
              <a:endParaRPr lang="en-US" altLang="ko-KR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3. Navigator.___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를 이용한 </a:t>
              </a:r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named Router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사용</a:t>
              </a:r>
            </a:p>
            <a:p>
              <a:pPr algn="just"/>
              <a:r>
                <a:rPr lang="en-US" altLang="ko-KR" sz="1000" spc="600">
                  <a:solidFill>
                    <a:schemeClr val="bg1">
                      <a:lumMod val="95000"/>
                    </a:schemeClr>
                  </a:solidFill>
                  <a:hlinkClick r:id="rId5"/>
                </a:rPr>
                <a:t>https://flutter-ko.dev/docs/cookbook/navigation/named-routes</a:t>
              </a:r>
              <a:endParaRPr lang="en-US" altLang="ko-KR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[</a:t>
              </a:r>
              <a:r>
                <a:rPr lang="ko-KR" altLang="en-US" sz="2800" spc="600">
                  <a:solidFill>
                    <a:schemeClr val="bg1">
                      <a:lumMod val="95000"/>
                    </a:schemeClr>
                  </a:solidFill>
                </a:rPr>
                <a:t>위젯 위치</a:t>
              </a:r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z="2800" spc="600">
                  <a:solidFill>
                    <a:schemeClr val="bg1">
                      <a:lumMod val="95000"/>
                    </a:schemeClr>
                  </a:solidFill>
                </a:rPr>
                <a:t>정렬</a:t>
              </a:r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z="2800" spc="600">
                  <a:solidFill>
                    <a:schemeClr val="bg1">
                      <a:lumMod val="95000"/>
                    </a:schemeClr>
                  </a:solidFill>
                </a:rPr>
                <a:t>크기</a:t>
              </a:r>
              <a:r>
                <a:rPr lang="en-US" altLang="ko-KR" sz="2800" spc="600">
                  <a:solidFill>
                    <a:schemeClr val="bg1">
                      <a:lumMod val="95000"/>
                    </a:schemeClr>
                  </a:solidFill>
                </a:rPr>
                <a:t>]</a:t>
              </a: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1.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위치</a:t>
              </a:r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정렬</a:t>
              </a:r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크기</a:t>
              </a:r>
            </a:p>
            <a:p>
              <a:pPr algn="just"/>
              <a:r>
                <a:rPr lang="en-US" altLang="ko-KR" sz="1000" spc="600">
                  <a:solidFill>
                    <a:schemeClr val="bg1">
                      <a:lumMod val="95000"/>
                    </a:schemeClr>
                  </a:solidFill>
                  <a:hlinkClick r:id="rId6"/>
                </a:rPr>
                <a:t>https://hevton.tistory.com/486</a:t>
              </a:r>
              <a:endParaRPr lang="en-US" altLang="ko-KR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2.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위젯 구조</a:t>
              </a:r>
            </a:p>
            <a:p>
              <a:pPr algn="just"/>
              <a:r>
                <a:rPr lang="en-US" altLang="ko-KR" sz="1000" spc="600">
                  <a:solidFill>
                    <a:schemeClr val="bg1">
                      <a:lumMod val="95000"/>
                    </a:schemeClr>
                  </a:solidFill>
                  <a:hlinkClick r:id="rId7"/>
                </a:rPr>
                <a:t>https://jacobko.info/flutter/flutter-02/</a:t>
              </a:r>
              <a:endParaRPr lang="en-US" altLang="ko-KR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en-US" altLang="ko-KR" spc="600">
                  <a:solidFill>
                    <a:schemeClr val="bg1">
                      <a:lumMod val="95000"/>
                    </a:schemeClr>
                  </a:solidFill>
                </a:rPr>
                <a:t>3. Row/Column </a:t>
              </a:r>
              <a:r>
                <a:rPr lang="ko-KR" altLang="en-US" spc="600">
                  <a:solidFill>
                    <a:schemeClr val="bg1">
                      <a:lumMod val="95000"/>
                    </a:schemeClr>
                  </a:solidFill>
                </a:rPr>
                <a:t>정렬</a:t>
              </a:r>
            </a:p>
            <a:p>
              <a:pPr algn="just"/>
              <a:r>
                <a:rPr lang="en-US" altLang="ko-KR" sz="1000" spc="600">
                  <a:solidFill>
                    <a:schemeClr val="bg1">
                      <a:lumMod val="95000"/>
                    </a:schemeClr>
                  </a:solidFill>
                  <a:hlinkClick r:id="rId8"/>
                </a:rPr>
                <a:t>https://beomseok95.tistory.com/310</a:t>
              </a:r>
              <a:endParaRPr lang="en-US" altLang="ko-KR" sz="1000" spc="60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endParaRPr lang="en-US" altLang="ko-KR" sz="1000" spc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42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DB2A56-E3A0-9C61-7BC4-E7B0A94175B3}"/>
              </a:ext>
            </a:extLst>
          </p:cNvPr>
          <p:cNvSpPr/>
          <p:nvPr/>
        </p:nvSpPr>
        <p:spPr>
          <a:xfrm>
            <a:off x="599440" y="447040"/>
            <a:ext cx="11104880" cy="592328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75CE0-BE0D-35D2-DA2A-E67B5A53CFDF}"/>
              </a:ext>
            </a:extLst>
          </p:cNvPr>
          <p:cNvSpPr txBox="1"/>
          <p:nvPr/>
        </p:nvSpPr>
        <p:spPr>
          <a:xfrm>
            <a:off x="709387" y="788809"/>
            <a:ext cx="1051922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2800" spc="600">
                <a:solidFill>
                  <a:schemeClr val="accent1">
                    <a:lumMod val="50000"/>
                  </a:schemeClr>
                </a:solidFill>
              </a:rPr>
              <a:t>네비게이션 바</a:t>
            </a: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ko-KR" altLang="en-US" sz="28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1. BottomNavigationBar 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만들기</a:t>
            </a: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https://www.youtube.com/watch?v=4c36HNckh8A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2. bar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을 그대로 두고 </a:t>
            </a:r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body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만 바꾸기</a:t>
            </a: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https://stackoverflow.com/questions/68359348/how-to-push-a-route-from-inside</a:t>
            </a: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-the-body-of-a-scaffold-with-a-bottomnavigationba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2800" spc="600">
                <a:solidFill>
                  <a:schemeClr val="accent1">
                    <a:lumMod val="50000"/>
                  </a:schemeClr>
                </a:solidFill>
              </a:rPr>
              <a:t>시작 화면</a:t>
            </a: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just"/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로딩 화면 구현</a:t>
            </a: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https://box-world.tistory.com/75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2. Back Button 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시 팝업창 띄우기</a:t>
            </a: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https://fenderist.tistory.com/133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[Named Router]</a:t>
            </a:r>
          </a:p>
          <a:p>
            <a:pPr marL="342900" indent="-342900" algn="just">
              <a:buAutoNum type="arabicPeriod"/>
            </a:pPr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router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을 설정하고 연결하기</a:t>
            </a: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https://childcare-daddy.tistory.com/2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4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75">
          <a:fgClr>
            <a:schemeClr val="accent1"/>
          </a:fgClr>
          <a:bgClr>
            <a:schemeClr val="accent1">
              <a:lumMod val="20000"/>
              <a:lumOff val="80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64851" y="467360"/>
            <a:ext cx="8283588" cy="5675954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33138" y="1087701"/>
            <a:ext cx="6862749" cy="4204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2800" spc="600">
                <a:solidFill>
                  <a:schemeClr val="accent1">
                    <a:lumMod val="50000"/>
                  </a:schemeClr>
                </a:solidFill>
              </a:rPr>
              <a:t>게임</a:t>
            </a: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ko-KR" sz="28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가위바위보 구현</a:t>
            </a:r>
            <a:endParaRPr lang="ko-KR" altLang="en-US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https://www.youtube.com/watch?v=w0LOXLcVehA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ko-KR" altLang="en-US" sz="2800" spc="600">
                <a:solidFill>
                  <a:schemeClr val="accent1">
                    <a:lumMod val="50000"/>
                  </a:schemeClr>
                </a:solidFill>
              </a:rPr>
              <a:t>테마</a:t>
            </a: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ko-KR" sz="28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1. theme </a:t>
            </a:r>
            <a:r>
              <a:rPr lang="ko-KR" altLang="en-US" spc="600">
                <a:solidFill>
                  <a:schemeClr val="accent1">
                    <a:lumMod val="50000"/>
                  </a:schemeClr>
                </a:solidFill>
              </a:rPr>
              <a:t>설정</a:t>
            </a:r>
            <a:endParaRPr lang="ko-KR" altLang="en-US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https://stackoverflow.com/questions/70590455/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3"/>
              </a:rPr>
              <a:t>flutter-move-theme-themedata-to-a-separate-file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endParaRPr lang="en-US" altLang="ko-KR" sz="2800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2800" spc="600">
                <a:solidFill>
                  <a:schemeClr val="accent1">
                    <a:lumMod val="50000"/>
                  </a:schemeClr>
                </a:solidFill>
              </a:rPr>
              <a:t>[파워 포인트]</a:t>
            </a: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pc="600">
                <a:solidFill>
                  <a:schemeClr val="accent1">
                    <a:lumMod val="50000"/>
                  </a:schemeClr>
                </a:solidFill>
              </a:rPr>
              <a:t>1. 템플릿</a:t>
            </a:r>
            <a:endParaRPr lang="en-US" altLang="ko-KR" spc="60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defRPr/>
            </a:pPr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https://yusaebyeol.blogspot.com/2020/05/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  <a:hlinkClick r:id="rId5"/>
            </a:endParaRPr>
          </a:p>
          <a:p>
            <a:pPr algn="r">
              <a:defRPr/>
            </a:pPr>
            <a:r>
              <a:rPr lang="en-US" altLang="ko-KR" sz="1000" spc="600">
                <a:solidFill>
                  <a:schemeClr val="accent1">
                    <a:lumMod val="50000"/>
                  </a:schemeClr>
                </a:solidFill>
                <a:hlinkClick r:id="rId5"/>
              </a:rPr>
              <a:t>powerpoint-template-free-download-ppt_10.html</a:t>
            </a:r>
            <a:endParaRPr lang="en-US" altLang="ko-KR" sz="1000" spc="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48629" y="76938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그래픽 13" descr="오른쪽으로 향하는 당근"/>
          <p:cNvSpPr/>
          <p:nvPr/>
        </p:nvSpPr>
        <p:spPr>
          <a:xfrm>
            <a:off x="1950776" y="1074512"/>
            <a:ext cx="309505" cy="538229"/>
          </a:xfrm>
          <a:custGeom>
            <a:avLst/>
            <a:gdLst>
              <a:gd name="connsiteX0" fmla="*/ 40424 w 309505"/>
              <a:gd name="connsiteY0" fmla="*/ 538229 h 538229"/>
              <a:gd name="connsiteX1" fmla="*/ 10 w 309505"/>
              <a:gd name="connsiteY1" fmla="*/ 497824 h 538229"/>
              <a:gd name="connsiteX2" fmla="*/ 228686 w 309505"/>
              <a:gd name="connsiteY2" fmla="*/ 269148 h 538229"/>
              <a:gd name="connsiteX3" fmla="*/ 0 w 309505"/>
              <a:gd name="connsiteY3" fmla="*/ 40405 h 538229"/>
              <a:gd name="connsiteX4" fmla="*/ 40415 w 309505"/>
              <a:gd name="connsiteY4" fmla="*/ 0 h 538229"/>
              <a:gd name="connsiteX5" fmla="*/ 309505 w 309505"/>
              <a:gd name="connsiteY5" fmla="*/ 269148 h 538229"/>
              <a:gd name="connsiteX6" fmla="*/ 40424 w 309505"/>
              <a:gd name="connsiteY6" fmla="*/ 538229 h 5382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40424" y="538229"/>
                </a:moveTo>
                <a:cubicBezTo>
                  <a:pt x="23777" y="524956"/>
                  <a:pt x="16665" y="504967"/>
                  <a:pt x="10" y="497824"/>
                </a:cubicBezTo>
                <a:cubicBezTo>
                  <a:pt x="77852" y="393806"/>
                  <a:pt x="142174" y="381892"/>
                  <a:pt x="228686" y="269148"/>
                </a:cubicBezTo>
                <a:cubicBezTo>
                  <a:pt x="133729" y="202991"/>
                  <a:pt x="87381" y="127044"/>
                  <a:pt x="0" y="40405"/>
                </a:cubicBezTo>
                <a:cubicBezTo>
                  <a:pt x="8966" y="25639"/>
                  <a:pt x="32974" y="10439"/>
                  <a:pt x="40415" y="0"/>
                </a:cubicBezTo>
                <a:cubicBezTo>
                  <a:pt x="174102" y="83104"/>
                  <a:pt x="231295" y="209877"/>
                  <a:pt x="309505" y="269148"/>
                </a:cubicBezTo>
                <a:cubicBezTo>
                  <a:pt x="243021" y="364785"/>
                  <a:pt x="112074" y="404156"/>
                  <a:pt x="40424" y="538229"/>
                </a:cubicBezTo>
                <a:close/>
              </a:path>
              <a:path w="309505" h="538229" stroke="0" extrusionOk="0">
                <a:moveTo>
                  <a:pt x="40424" y="538229"/>
                </a:moveTo>
                <a:cubicBezTo>
                  <a:pt x="23736" y="529456"/>
                  <a:pt x="16498" y="505354"/>
                  <a:pt x="10" y="497824"/>
                </a:cubicBezTo>
                <a:cubicBezTo>
                  <a:pt x="105530" y="375678"/>
                  <a:pt x="187342" y="359766"/>
                  <a:pt x="228686" y="269148"/>
                </a:cubicBezTo>
                <a:cubicBezTo>
                  <a:pt x="134716" y="207693"/>
                  <a:pt x="89397" y="101245"/>
                  <a:pt x="0" y="40405"/>
                </a:cubicBezTo>
                <a:cubicBezTo>
                  <a:pt x="18408" y="18424"/>
                  <a:pt x="27590" y="19824"/>
                  <a:pt x="40415" y="0"/>
                </a:cubicBezTo>
                <a:cubicBezTo>
                  <a:pt x="157286" y="76730"/>
                  <a:pt x="237014" y="215785"/>
                  <a:pt x="309505" y="269148"/>
                </a:cubicBezTo>
                <a:cubicBezTo>
                  <a:pt x="239306" y="367027"/>
                  <a:pt x="138554" y="407305"/>
                  <a:pt x="40424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116</ep:Words>
  <ep:PresentationFormat>와이드스크린</ep:PresentationFormat>
  <ep:Paragraphs>51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2020-05-10T02:38:09.000</dcterms:created>
  <dc:creator>Yu Saebyeol</dc:creator>
  <cp:lastModifiedBy>seyeu</cp:lastModifiedBy>
  <dcterms:modified xsi:type="dcterms:W3CDTF">2022-06-09T06:52:34.563</dcterms:modified>
  <cp:revision>60</cp:revision>
  <dc:title>PowerPoint 프레젠테이션</dc:title>
  <cp:version/>
</cp:coreProperties>
</file>